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6" r:id="rId1"/>
  </p:sldMasterIdLst>
  <p:notesMasterIdLst>
    <p:notesMasterId r:id="rId12"/>
  </p:notesMasterIdLst>
  <p:sldIdLst>
    <p:sldId id="256" r:id="rId2"/>
    <p:sldId id="257" r:id="rId3"/>
    <p:sldId id="258" r:id="rId4"/>
    <p:sldId id="259" r:id="rId5"/>
    <p:sldId id="260" r:id="rId6"/>
    <p:sldId id="262" r:id="rId7"/>
    <p:sldId id="261" r:id="rId8"/>
    <p:sldId id="263"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5" autoAdjust="0"/>
    <p:restoredTop sz="94689" autoAdjust="0"/>
  </p:normalViewPr>
  <p:slideViewPr>
    <p:cSldViewPr>
      <p:cViewPr>
        <p:scale>
          <a:sx n="100" d="100"/>
          <a:sy n="100" d="100"/>
        </p:scale>
        <p:origin x="-294" y="-174"/>
      </p:cViewPr>
      <p:guideLst>
        <p:guide orient="horz" pos="2160"/>
        <p:guide pos="2880"/>
      </p:guideLst>
    </p:cSldViewPr>
  </p:slideViewPr>
  <p:outlineViewPr>
    <p:cViewPr>
      <p:scale>
        <a:sx n="33" d="100"/>
        <a:sy n="33" d="100"/>
      </p:scale>
      <p:origin x="0" y="202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11BDE8-1086-4CBF-B6BA-699D95F1F3B6}" type="datetimeFigureOut">
              <a:rPr lang="en-US" smtClean="0"/>
              <a:pPr/>
              <a:t>5/11/2011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FD933B-44EC-4517-91A2-8C039DA7A96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FD933B-44EC-4517-91A2-8C039DA7A96F}"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9C5B41F9-ADD2-488E-8A09-98F9E3F14580}" type="datetimeFigureOut">
              <a:rPr lang="en-US" smtClean="0"/>
              <a:pPr/>
              <a:t>5/11/2011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78F5DEB5-E21B-44A2-AD78-23AB54F65F3E}"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C5B41F9-ADD2-488E-8A09-98F9E3F14580}" type="datetimeFigureOut">
              <a:rPr lang="en-US" smtClean="0"/>
              <a:pPr/>
              <a:t>5/11/2011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F5DEB5-E21B-44A2-AD78-23AB54F65F3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C5B41F9-ADD2-488E-8A09-98F9E3F14580}" type="datetimeFigureOut">
              <a:rPr lang="en-US" smtClean="0"/>
              <a:pPr/>
              <a:t>5/11/2011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F5DEB5-E21B-44A2-AD78-23AB54F65F3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C5B41F9-ADD2-488E-8A09-98F9E3F14580}" type="datetimeFigureOut">
              <a:rPr lang="en-US" smtClean="0"/>
              <a:pPr/>
              <a:t>5/11/2011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F5DEB5-E21B-44A2-AD78-23AB54F65F3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C5B41F9-ADD2-488E-8A09-98F9E3F14580}" type="datetimeFigureOut">
              <a:rPr lang="en-US" smtClean="0"/>
              <a:pPr/>
              <a:t>5/11/2011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F5DEB5-E21B-44A2-AD78-23AB54F65F3E}"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C5B41F9-ADD2-488E-8A09-98F9E3F14580}" type="datetimeFigureOut">
              <a:rPr lang="en-US" smtClean="0"/>
              <a:pPr/>
              <a:t>5/11/2011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F5DEB5-E21B-44A2-AD78-23AB54F65F3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C5B41F9-ADD2-488E-8A09-98F9E3F14580}" type="datetimeFigureOut">
              <a:rPr lang="en-US" smtClean="0"/>
              <a:pPr/>
              <a:t>5/11/2011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8F5DEB5-E21B-44A2-AD78-23AB54F65F3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C5B41F9-ADD2-488E-8A09-98F9E3F14580}" type="datetimeFigureOut">
              <a:rPr lang="en-US" smtClean="0"/>
              <a:pPr/>
              <a:t>5/11/2011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8F5DEB5-E21B-44A2-AD78-23AB54F65F3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9C5B41F9-ADD2-488E-8A09-98F9E3F14580}" type="datetimeFigureOut">
              <a:rPr lang="en-US" smtClean="0"/>
              <a:pPr/>
              <a:t>5/11/2011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8F5DEB5-E21B-44A2-AD78-23AB54F65F3E}"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C5B41F9-ADD2-488E-8A09-98F9E3F14580}" type="datetimeFigureOut">
              <a:rPr lang="en-US" smtClean="0"/>
              <a:pPr/>
              <a:t>5/11/2011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F5DEB5-E21B-44A2-AD78-23AB54F65F3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9C5B41F9-ADD2-488E-8A09-98F9E3F14580}" type="datetimeFigureOut">
              <a:rPr lang="en-US" smtClean="0"/>
              <a:pPr/>
              <a:t>5/11/2011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F5DEB5-E21B-44A2-AD78-23AB54F65F3E}"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C5B41F9-ADD2-488E-8A09-98F9E3F14580}" type="datetimeFigureOut">
              <a:rPr lang="en-US" smtClean="0"/>
              <a:pPr/>
              <a:t>5/11/2011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8F5DEB5-E21B-44A2-AD78-23AB54F65F3E}"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file:///\\North\work\COMMON\USERS\KIDS_H\64318\The_Academy_of_Art_University.pptx" TargetMode="External"/><Relationship Id="rId2" Type="http://schemas.openxmlformats.org/officeDocument/2006/relationships/hyperlink" Target="http://www.careercruising.com/USSchool/UGSchoolProfile.aspx?LoginID=ed2cfbfa-9a61-4155-a137-4573911a7cbe-0&amp;INUN_ID=5004&amp;step=step2"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Academy of Art University</a:t>
            </a:r>
            <a:endParaRPr lang="en-US" dirty="0"/>
          </a:p>
        </p:txBody>
      </p:sp>
      <p:sp>
        <p:nvSpPr>
          <p:cNvPr id="3" name="Subtitle 2"/>
          <p:cNvSpPr>
            <a:spLocks noGrp="1"/>
          </p:cNvSpPr>
          <p:nvPr>
            <p:ph type="subTitle" idx="1"/>
          </p:nvPr>
        </p:nvSpPr>
        <p:spPr/>
        <p:txBody>
          <a:bodyPr/>
          <a:lstStyle/>
          <a:p>
            <a:r>
              <a:rPr lang="en-US" dirty="0" smtClean="0"/>
              <a:t>By: Christina Ellingen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a:t>
            </a:r>
            <a:endParaRPr lang="en-US" dirty="0"/>
          </a:p>
        </p:txBody>
      </p:sp>
      <p:sp>
        <p:nvSpPr>
          <p:cNvPr id="3" name="Content Placeholder 2"/>
          <p:cNvSpPr>
            <a:spLocks noGrp="1"/>
          </p:cNvSpPr>
          <p:nvPr>
            <p:ph idx="1"/>
          </p:nvPr>
        </p:nvSpPr>
        <p:spPr/>
        <p:txBody>
          <a:bodyPr/>
          <a:lstStyle/>
          <a:p>
            <a:r>
              <a:rPr lang="en-US" dirty="0" smtClean="0">
                <a:hlinkClick r:id="rId2"/>
              </a:rPr>
              <a:t>http://</a:t>
            </a:r>
            <a:r>
              <a:rPr lang="en-US" dirty="0" smtClean="0">
                <a:hlinkClick r:id="rId2"/>
              </a:rPr>
              <a:t>www.careercruising.com/USSchool/UGSchoolProfile.aspx?LoginID=ed2cfbfa-9a61-4155-a137-4573911a7cbe-0&amp;INUN_ID=5004&amp;step=step2</a:t>
            </a:r>
            <a:endParaRPr lang="en-US" dirty="0" smtClean="0"/>
          </a:p>
          <a:p>
            <a:r>
              <a:rPr lang="en-US" dirty="0" smtClean="0">
                <a:hlinkClick r:id="rId3" action="ppaction://hlinkpres?slideindex=1&amp;slidetitle="/>
              </a:rPr>
              <a:t>http://www.academyart.edu/ep/design-schools.html</a:t>
            </a: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About Academy of Art University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1929</a:t>
            </a:r>
            <a:r>
              <a:rPr lang="en-US" dirty="0" smtClean="0"/>
              <a:t>, when the school was </a:t>
            </a:r>
            <a:r>
              <a:rPr lang="en-US" dirty="0" smtClean="0"/>
              <a:t>founded</a:t>
            </a:r>
          </a:p>
          <a:p>
            <a:r>
              <a:rPr lang="en-US" dirty="0" smtClean="0"/>
              <a:t>2002</a:t>
            </a:r>
            <a:r>
              <a:rPr lang="en-US" dirty="0" smtClean="0"/>
              <a:t>, when the Academy began to integrate online education into the curriculum.</a:t>
            </a:r>
            <a:endParaRPr lang="en-US" dirty="0" smtClean="0"/>
          </a:p>
          <a:p>
            <a:r>
              <a:rPr lang="en-US" dirty="0" smtClean="0"/>
              <a:t>They are the largest in the nation accredited privet school of art and design </a:t>
            </a:r>
            <a:endParaRPr lang="en-US" dirty="0" smtClean="0"/>
          </a:p>
          <a:p>
            <a:r>
              <a:rPr lang="en-US" dirty="0" smtClean="0"/>
              <a:t>Located </a:t>
            </a:r>
            <a:r>
              <a:rPr lang="en-US" dirty="0" smtClean="0"/>
              <a:t>in San Francisco witch is the epicenter of culture and technology.</a:t>
            </a:r>
          </a:p>
          <a:p>
            <a:r>
              <a:rPr lang="en-US" dirty="0" smtClean="0"/>
              <a:t> They help their students to have a knowledge and peruse and succeed in what they love and would like to do </a:t>
            </a:r>
          </a:p>
          <a:p>
            <a:r>
              <a:rPr lang="en-US" dirty="0" smtClean="0"/>
              <a:t>They also have online classes </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28600"/>
            <a:ext cx="8317992" cy="1143000"/>
          </a:xfrm>
        </p:spPr>
        <p:txBody>
          <a:bodyPr>
            <a:normAutofit fontScale="90000"/>
          </a:bodyPr>
          <a:lstStyle/>
          <a:p>
            <a:r>
              <a:rPr lang="en-US" dirty="0" smtClean="0"/>
              <a:t>About the Courses </a:t>
            </a:r>
            <a:r>
              <a:rPr lang="en-US" dirty="0" smtClean="0"/>
              <a:t>I</a:t>
            </a:r>
            <a:r>
              <a:rPr lang="en-US" dirty="0" smtClean="0"/>
              <a:t>nterior Program</a:t>
            </a:r>
            <a:endParaRPr lang="en-US" dirty="0"/>
          </a:p>
        </p:txBody>
      </p:sp>
      <p:sp>
        <p:nvSpPr>
          <p:cNvPr id="3" name="Content Placeholder 2"/>
          <p:cNvSpPr>
            <a:spLocks noGrp="1"/>
          </p:cNvSpPr>
          <p:nvPr>
            <p:ph idx="1"/>
          </p:nvPr>
        </p:nvSpPr>
        <p:spPr>
          <a:xfrm>
            <a:off x="990600" y="1447800"/>
            <a:ext cx="8153400" cy="5257800"/>
          </a:xfrm>
        </p:spPr>
        <p:txBody>
          <a:bodyPr>
            <a:normAutofit fontScale="25000" lnSpcReduction="20000"/>
          </a:bodyPr>
          <a:lstStyle/>
          <a:p>
            <a:pPr>
              <a:buNone/>
            </a:pPr>
            <a:r>
              <a:rPr lang="en-US" sz="8000" b="1" dirty="0" smtClean="0"/>
              <a:t>School </a:t>
            </a:r>
            <a:r>
              <a:rPr lang="en-US" sz="8000" b="1" dirty="0" smtClean="0"/>
              <a:t>of Interior Architecture &amp; Design graduate courses:</a:t>
            </a:r>
          </a:p>
          <a:p>
            <a:pPr>
              <a:buNone/>
            </a:pPr>
            <a:r>
              <a:rPr lang="en-US" sz="6400" dirty="0" smtClean="0"/>
              <a:t>Interior Design </a:t>
            </a:r>
          </a:p>
          <a:p>
            <a:pPr lvl="1">
              <a:buFont typeface="Arial"/>
              <a:buChar char="•"/>
            </a:pPr>
            <a:r>
              <a:rPr lang="en-US" sz="6400" dirty="0" smtClean="0"/>
              <a:t>Interior Design Style </a:t>
            </a:r>
          </a:p>
          <a:p>
            <a:pPr lvl="1">
              <a:buFont typeface="Arial"/>
              <a:buChar char="•"/>
            </a:pPr>
            <a:r>
              <a:rPr lang="en-US" sz="6400" dirty="0" smtClean="0"/>
              <a:t>Interior Decorating </a:t>
            </a:r>
          </a:p>
          <a:p>
            <a:pPr lvl="1">
              <a:buFont typeface="Arial"/>
              <a:buChar char="•"/>
            </a:pPr>
            <a:r>
              <a:rPr lang="en-US" sz="6400" dirty="0" smtClean="0"/>
              <a:t>Interior Decoration Design </a:t>
            </a:r>
          </a:p>
          <a:p>
            <a:pPr>
              <a:buNone/>
            </a:pPr>
            <a:r>
              <a:rPr lang="en-US" sz="6400" dirty="0" smtClean="0"/>
              <a:t>Interior Architecture </a:t>
            </a:r>
          </a:p>
          <a:p>
            <a:pPr lvl="1">
              <a:buFont typeface="Arial"/>
              <a:buChar char="•"/>
            </a:pPr>
            <a:r>
              <a:rPr lang="en-US" sz="6400" dirty="0" smtClean="0"/>
              <a:t>Interior Architecture Design </a:t>
            </a:r>
          </a:p>
          <a:p>
            <a:pPr>
              <a:buNone/>
            </a:pPr>
            <a:r>
              <a:rPr lang="en-US" sz="6400" dirty="0" smtClean="0"/>
              <a:t>Residential </a:t>
            </a:r>
          </a:p>
          <a:p>
            <a:pPr lvl="1">
              <a:buFont typeface="Arial"/>
              <a:buChar char="•"/>
            </a:pPr>
            <a:r>
              <a:rPr lang="en-US" sz="6400" dirty="0" smtClean="0"/>
              <a:t>Home Interior Design </a:t>
            </a:r>
          </a:p>
          <a:p>
            <a:pPr lvl="1">
              <a:buFont typeface="Arial"/>
              <a:buChar char="•"/>
            </a:pPr>
            <a:r>
              <a:rPr lang="en-US" sz="6400" dirty="0" smtClean="0"/>
              <a:t>Residential Interior Design </a:t>
            </a:r>
          </a:p>
          <a:p>
            <a:pPr lvl="1">
              <a:buFont typeface="Arial"/>
              <a:buChar char="•"/>
            </a:pPr>
            <a:r>
              <a:rPr lang="en-US" sz="6400" dirty="0" smtClean="0"/>
              <a:t>Residential Interior Architecture </a:t>
            </a:r>
          </a:p>
          <a:p>
            <a:pPr>
              <a:buNone/>
            </a:pPr>
            <a:r>
              <a:rPr lang="en-US" sz="6400" dirty="0" smtClean="0"/>
              <a:t>Commercial </a:t>
            </a:r>
          </a:p>
          <a:p>
            <a:pPr lvl="1">
              <a:buFont typeface="Arial"/>
              <a:buChar char="•"/>
            </a:pPr>
            <a:r>
              <a:rPr lang="en-US" sz="6400" dirty="0" smtClean="0"/>
              <a:t>Commercial Interior Design </a:t>
            </a:r>
          </a:p>
          <a:p>
            <a:pPr lvl="1">
              <a:buFont typeface="Arial"/>
              <a:buChar char="•"/>
            </a:pPr>
            <a:r>
              <a:rPr lang="en-US" sz="6400" dirty="0" smtClean="0"/>
              <a:t>Commercial Interior Architecture </a:t>
            </a:r>
          </a:p>
          <a:p>
            <a:pPr>
              <a:buNone/>
            </a:pPr>
            <a:r>
              <a:rPr lang="en-US" sz="6400" dirty="0" smtClean="0"/>
              <a:t>Furniture design </a:t>
            </a:r>
          </a:p>
          <a:p>
            <a:pPr>
              <a:buNone/>
            </a:pPr>
            <a:r>
              <a:rPr lang="en-US" sz="6400" dirty="0" smtClean="0"/>
              <a:t>Color and Lighting </a:t>
            </a:r>
          </a:p>
          <a:p>
            <a:pPr>
              <a:buNone/>
            </a:pPr>
            <a:r>
              <a:rPr lang="en-US" sz="6400" dirty="0" smtClean="0"/>
              <a:t>History of Interior Design </a:t>
            </a:r>
          </a:p>
          <a:p>
            <a:pPr>
              <a:buNone/>
            </a:pPr>
            <a:r>
              <a:rPr lang="en-US" sz="6400" dirty="0" smtClean="0"/>
              <a:t>And more!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8534400" cy="685800"/>
          </a:xfrm>
        </p:spPr>
        <p:txBody>
          <a:bodyPr>
            <a:normAutofit fontScale="90000"/>
          </a:bodyPr>
          <a:lstStyle/>
          <a:p>
            <a:r>
              <a:rPr lang="en-US" dirty="0" smtClean="0"/>
              <a:t>Percentage People </a:t>
            </a:r>
            <a:r>
              <a:rPr lang="en-US" dirty="0" smtClean="0"/>
              <a:t>who have </a:t>
            </a:r>
            <a:r>
              <a:rPr lang="en-US" dirty="0" smtClean="0"/>
              <a:t>Graduated</a:t>
            </a:r>
            <a:endParaRPr lang="en-US" dirty="0"/>
          </a:p>
        </p:txBody>
      </p:sp>
      <p:sp>
        <p:nvSpPr>
          <p:cNvPr id="3" name="Content Placeholder 2"/>
          <p:cNvSpPr>
            <a:spLocks noGrp="1"/>
          </p:cNvSpPr>
          <p:nvPr>
            <p:ph idx="1"/>
          </p:nvPr>
        </p:nvSpPr>
        <p:spPr>
          <a:xfrm>
            <a:off x="914400" y="1524000"/>
            <a:ext cx="8686800" cy="4525963"/>
          </a:xfrm>
        </p:spPr>
        <p:txBody>
          <a:bodyPr>
            <a:normAutofit/>
          </a:bodyPr>
          <a:lstStyle/>
          <a:p>
            <a:pPr>
              <a:buNone/>
            </a:pPr>
            <a:r>
              <a:rPr lang="en-US" dirty="0" smtClean="0"/>
              <a:t>Graduation/Completion Rates – 2003 cohort (graduated by 2009)   </a:t>
            </a:r>
            <a:r>
              <a:rPr lang="en-US" i="1" dirty="0" smtClean="0"/>
              <a:t>Group Percent Graduated</a:t>
            </a:r>
          </a:p>
          <a:p>
            <a:r>
              <a:rPr lang="en-US" dirty="0" smtClean="0"/>
              <a:t> Male 34%</a:t>
            </a:r>
          </a:p>
          <a:p>
            <a:r>
              <a:rPr lang="en-US" dirty="0" smtClean="0"/>
              <a:t> Female 33%</a:t>
            </a:r>
          </a:p>
          <a:p>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 Undergrad</a:t>
            </a:r>
            <a:endParaRPr lang="en-US" dirty="0"/>
          </a:p>
        </p:txBody>
      </p:sp>
      <p:sp>
        <p:nvSpPr>
          <p:cNvPr id="3" name="Content Placeholder 2"/>
          <p:cNvSpPr>
            <a:spLocks noGrp="1"/>
          </p:cNvSpPr>
          <p:nvPr>
            <p:ph idx="1"/>
          </p:nvPr>
        </p:nvSpPr>
        <p:spPr/>
        <p:txBody>
          <a:bodyPr/>
          <a:lstStyle/>
          <a:p>
            <a:pPr>
              <a:buNone/>
            </a:pPr>
            <a:r>
              <a:rPr lang="en-US" dirty="0" smtClean="0"/>
              <a:t>Overall </a:t>
            </a:r>
          </a:p>
          <a:p>
            <a:r>
              <a:rPr lang="en-US" dirty="0" smtClean="0"/>
              <a:t>Tuition: 	$17,760</a:t>
            </a:r>
          </a:p>
          <a:p>
            <a:r>
              <a:rPr lang="en-US" dirty="0" smtClean="0"/>
              <a:t>Fees: $290</a:t>
            </a:r>
          </a:p>
          <a:p>
            <a:r>
              <a:rPr lang="en-US" dirty="0" smtClean="0"/>
              <a:t>Books: $1,620</a:t>
            </a:r>
          </a:p>
          <a:p>
            <a:r>
              <a:rPr lang="en-US" dirty="0" smtClean="0"/>
              <a:t>Room/Board: $13,400</a:t>
            </a:r>
          </a:p>
          <a:p>
            <a:r>
              <a:rPr lang="en-US" dirty="0" smtClean="0"/>
              <a:t>Total of all costs: </a:t>
            </a:r>
            <a:r>
              <a:rPr lang="en-US" b="1" dirty="0" smtClean="0"/>
              <a:t>$33,070</a:t>
            </a:r>
            <a:endParaRPr lang="en-US" dirty="0" smtClean="0"/>
          </a:p>
          <a:p>
            <a:endParaRPr lang="en-US" dirty="0" smtClean="0"/>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 Graduate</a:t>
            </a:r>
            <a:endParaRPr lang="en-US" dirty="0"/>
          </a:p>
        </p:txBody>
      </p:sp>
      <p:sp>
        <p:nvSpPr>
          <p:cNvPr id="3" name="Content Placeholder 2"/>
          <p:cNvSpPr>
            <a:spLocks noGrp="1"/>
          </p:cNvSpPr>
          <p:nvPr>
            <p:ph idx="1"/>
          </p:nvPr>
        </p:nvSpPr>
        <p:spPr/>
        <p:txBody>
          <a:bodyPr/>
          <a:lstStyle/>
          <a:p>
            <a:pPr>
              <a:buNone/>
            </a:pPr>
            <a:r>
              <a:rPr lang="en-US" dirty="0" smtClean="0"/>
              <a:t>Overall </a:t>
            </a:r>
          </a:p>
          <a:p>
            <a:r>
              <a:rPr lang="en-US" dirty="0" smtClean="0"/>
              <a:t>Tuition: $18,400</a:t>
            </a:r>
          </a:p>
          <a:p>
            <a:r>
              <a:rPr lang="en-US" dirty="0" smtClean="0"/>
              <a:t>Room/Board: $13,400</a:t>
            </a:r>
          </a:p>
          <a:p>
            <a:r>
              <a:rPr lang="en-US" dirty="0" smtClean="0"/>
              <a:t>Total of all cost: </a:t>
            </a:r>
            <a:r>
              <a:rPr lang="en-US" b="1" dirty="0" smtClean="0"/>
              <a:t>$31,800</a:t>
            </a:r>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Facility info. </a:t>
            </a:r>
            <a:endParaRPr lang="en-US" dirty="0"/>
          </a:p>
        </p:txBody>
      </p:sp>
      <p:sp>
        <p:nvSpPr>
          <p:cNvPr id="3" name="Content Placeholder 2"/>
          <p:cNvSpPr>
            <a:spLocks noGrp="1"/>
          </p:cNvSpPr>
          <p:nvPr>
            <p:ph idx="1"/>
          </p:nvPr>
        </p:nvSpPr>
        <p:spPr/>
        <p:txBody>
          <a:bodyPr/>
          <a:lstStyle/>
          <a:p>
            <a:r>
              <a:rPr lang="en-US" dirty="0" smtClean="0"/>
              <a:t>Full-Time Faculty: 196 people</a:t>
            </a:r>
          </a:p>
          <a:p>
            <a:endParaRPr lang="en-US" dirty="0" smtClean="0"/>
          </a:p>
          <a:p>
            <a:pPr>
              <a:buNone/>
            </a:pPr>
            <a:endParaRPr lang="en-US" dirty="0" smtClean="0"/>
          </a:p>
          <a:p>
            <a:r>
              <a:rPr lang="en-US" b="1" dirty="0" smtClean="0"/>
              <a:t>Part-Time Faculty: </a:t>
            </a:r>
            <a:r>
              <a:rPr lang="en-US" dirty="0" smtClean="0"/>
              <a:t>1,105 People</a:t>
            </a:r>
          </a:p>
          <a:p>
            <a:endParaRPr lang="en-US" dirty="0" smtClean="0"/>
          </a:p>
          <a:p>
            <a:endParaRPr lang="en-US" dirty="0" smtClean="0"/>
          </a:p>
          <a:p>
            <a:r>
              <a:rPr lang="en-US" dirty="0" smtClean="0"/>
              <a:t>Student ratio: 20:1</a:t>
            </a:r>
          </a:p>
          <a:p>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Housing Choices</a:t>
            </a:r>
            <a:endParaRPr lang="en-US" dirty="0"/>
          </a:p>
        </p:txBody>
      </p:sp>
      <p:sp>
        <p:nvSpPr>
          <p:cNvPr id="3" name="Content Placeholder 2"/>
          <p:cNvSpPr>
            <a:spLocks noGrp="1"/>
          </p:cNvSpPr>
          <p:nvPr>
            <p:ph idx="1"/>
          </p:nvPr>
        </p:nvSpPr>
        <p:spPr/>
        <p:txBody>
          <a:bodyPr/>
          <a:lstStyle/>
          <a:p>
            <a:r>
              <a:rPr lang="en-US" dirty="0" smtClean="0"/>
              <a:t>Coed</a:t>
            </a:r>
          </a:p>
          <a:p>
            <a:endParaRPr lang="en-US" dirty="0" smtClean="0"/>
          </a:p>
          <a:p>
            <a:endParaRPr lang="en-US" dirty="0" smtClean="0"/>
          </a:p>
          <a:p>
            <a:r>
              <a:rPr lang="en-US" dirty="0" smtClean="0"/>
              <a:t>Men (only)</a:t>
            </a:r>
          </a:p>
          <a:p>
            <a:endParaRPr lang="en-US" dirty="0" smtClean="0"/>
          </a:p>
          <a:p>
            <a:endParaRPr lang="en-US" dirty="0" smtClean="0"/>
          </a:p>
          <a:p>
            <a:r>
              <a:rPr lang="en-US" dirty="0" smtClean="0"/>
              <a:t>Women (only)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Classes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hallmark of the Academy of Art University's online education program is flexibility. </a:t>
            </a:r>
            <a:endParaRPr lang="en-US" dirty="0" smtClean="0"/>
          </a:p>
          <a:p>
            <a:r>
              <a:rPr lang="en-US" dirty="0" smtClean="0"/>
              <a:t>You </a:t>
            </a:r>
            <a:r>
              <a:rPr lang="en-US" dirty="0" smtClean="0"/>
              <a:t>can complete your degree online, full-time or part-time, whenever and wherever it is convenient to you. </a:t>
            </a:r>
          </a:p>
          <a:p>
            <a:r>
              <a:rPr lang="en-US" dirty="0" smtClean="0"/>
              <a:t>The </a:t>
            </a:r>
            <a:r>
              <a:rPr lang="en-US" dirty="0" smtClean="0"/>
              <a:t>online program has been ambitious from the beginning, offering both BFA and MFA degrees in every subject we offer on campus, taught by the same great instructors who comprise our on-campus faculty.</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125</TotalTime>
  <Words>306</Words>
  <Application>Microsoft Office PowerPoint</Application>
  <PresentationFormat>On-screen Show (4:3)</PresentationFormat>
  <Paragraphs>69</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Solstice</vt:lpstr>
      <vt:lpstr>The Academy of Art University</vt:lpstr>
      <vt:lpstr>About Academy of Art University</vt:lpstr>
      <vt:lpstr>About the Courses Interior Program</vt:lpstr>
      <vt:lpstr>Percentage People who have Graduated</vt:lpstr>
      <vt:lpstr>Cost $ Undergrad</vt:lpstr>
      <vt:lpstr>Cost $ Graduate</vt:lpstr>
      <vt:lpstr>Facility info. </vt:lpstr>
      <vt:lpstr>Housing Choices</vt:lpstr>
      <vt:lpstr>Online Classes</vt:lpstr>
      <vt:lpstr>Bibliography </vt:lpstr>
    </vt:vector>
  </TitlesOfParts>
  <Company>CUSD 200</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Academy of Art University</dc:title>
  <dc:creator>MFisher</dc:creator>
  <cp:lastModifiedBy>MFisher</cp:lastModifiedBy>
  <cp:revision>14</cp:revision>
  <dcterms:created xsi:type="dcterms:W3CDTF">2011-05-09T15:54:43Z</dcterms:created>
  <dcterms:modified xsi:type="dcterms:W3CDTF">2011-05-11T16:28:41Z</dcterms:modified>
</cp:coreProperties>
</file>